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6" autoAdjust="0"/>
    <p:restoredTop sz="94660"/>
  </p:normalViewPr>
  <p:slideViewPr>
    <p:cSldViewPr snapToGrid="0">
      <p:cViewPr varScale="1">
        <p:scale>
          <a:sx n="74" d="100"/>
          <a:sy n="74" d="100"/>
        </p:scale>
        <p:origin x="37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9457DF-E828-4DF2-A3FB-67F0AC4651D9}" type="datetimeFigureOut">
              <a:rPr lang="en-US" smtClean="0"/>
              <a:t>4/13/2016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A22F6F-0E00-4C1D-93A1-8C431794D48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6930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4A6D5-7260-4A3A-93B5-D53405E02155}" type="datetime1">
              <a:rPr lang="en-US" smtClean="0"/>
              <a:t>4/13/2016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73E58-51FB-430D-BAED-D592867C816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6111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3ECDE-655A-43FA-85D2-07CB8C40F4E4}" type="datetime1">
              <a:rPr lang="en-US" smtClean="0"/>
              <a:t>4/13/2016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73E58-51FB-430D-BAED-D592867C816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3856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E63C11-E053-41C7-B7B0-B139334BA8D5}" type="datetime1">
              <a:rPr lang="en-US" smtClean="0"/>
              <a:t>4/13/2016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73E58-51FB-430D-BAED-D592867C816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0177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51F6C-CDB6-446D-91DA-CCCD702E2A6D}" type="datetime1">
              <a:rPr lang="en-US" smtClean="0"/>
              <a:t>4/13/2016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73E58-51FB-430D-BAED-D592867C816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9122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F7131A-1607-42AA-91AD-12E6F6E282BA}" type="datetime1">
              <a:rPr lang="en-US" smtClean="0"/>
              <a:t>4/13/2016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73E58-51FB-430D-BAED-D592867C816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2536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002D5-4D96-4C92-8B5D-B39E3431DBC2}" type="datetime1">
              <a:rPr lang="en-US" smtClean="0"/>
              <a:t>4/13/2016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sa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73E58-51FB-430D-BAED-D592867C816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3174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DB1DE-6468-4EB2-82CF-F4DFA8599EEE}" type="datetime1">
              <a:rPr lang="en-US" smtClean="0"/>
              <a:t>4/13/2016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sa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73E58-51FB-430D-BAED-D592867C816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72755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F0567-4305-4653-ABC6-FFE578CB538E}" type="datetime1">
              <a:rPr lang="en-US" smtClean="0"/>
              <a:t>4/13/2016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sa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73E58-51FB-430D-BAED-D592867C816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001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43D798-7F7A-4806-A652-218A642714FD}" type="datetime1">
              <a:rPr lang="en-US" smtClean="0"/>
              <a:t>4/13/2016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sa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73E58-51FB-430D-BAED-D592867C816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9914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026D0-1665-476D-B55C-530ED77B48A2}" type="datetime1">
              <a:rPr lang="en-US" smtClean="0"/>
              <a:t>4/13/2016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sa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73E58-51FB-430D-BAED-D592867C816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0786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7F870-B76C-4105-BC0E-7F9A027E4B39}" type="datetime1">
              <a:rPr lang="en-US" smtClean="0"/>
              <a:t>4/13/2016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sa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73E58-51FB-430D-BAED-D592867C816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277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38000"/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EAB6CE-44AB-4769-BF5A-C5240BF4D0DD}" type="datetime1">
              <a:rPr lang="en-US" smtClean="0"/>
              <a:t>4/13/2016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sa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E73E58-51FB-430D-BAED-D592867C816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6615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.jpe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3197" y="4786895"/>
            <a:ext cx="9144000" cy="1655762"/>
          </a:xfrm>
        </p:spPr>
        <p:txBody>
          <a:bodyPr>
            <a:noAutofit/>
          </a:bodyPr>
          <a:lstStyle/>
          <a:p>
            <a:pPr algn="l"/>
            <a:r>
              <a:rPr lang="pt-BR" dirty="0" smtClean="0"/>
              <a:t>Alexandre Marques de Souza  RM: 74289</a:t>
            </a:r>
          </a:p>
          <a:p>
            <a:pPr algn="l"/>
            <a:r>
              <a:rPr lang="pt-BR" dirty="0" smtClean="0"/>
              <a:t>Diego de Oliveira Lima de Lemos RM: 74966</a:t>
            </a:r>
          </a:p>
          <a:p>
            <a:pPr algn="l"/>
            <a:r>
              <a:rPr lang="pt-BR" dirty="0" smtClean="0"/>
              <a:t>Tainá Moreira Lopes RM: 74590</a:t>
            </a:r>
          </a:p>
          <a:p>
            <a:pPr algn="l"/>
            <a:r>
              <a:rPr lang="pt-BR" dirty="0" smtClean="0"/>
              <a:t>Thiago Gabriel Braz RM: 73841                                                                                               </a:t>
            </a:r>
            <a:endParaRPr lang="en-US" dirty="0"/>
          </a:p>
        </p:txBody>
      </p:sp>
      <p:sp>
        <p:nvSpPr>
          <p:cNvPr id="4" name="Retângulo 3"/>
          <p:cNvSpPr/>
          <p:nvPr/>
        </p:nvSpPr>
        <p:spPr>
          <a:xfrm>
            <a:off x="2713323" y="347729"/>
            <a:ext cx="6795578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22225">
                  <a:noFill/>
                  <a:prstDash val="solid"/>
                </a:ln>
              </a:rPr>
              <a:t>Business Intelligence – </a:t>
            </a:r>
            <a:endParaRPr lang="en-US" sz="5400" b="1" dirty="0" smtClean="0">
              <a:ln w="22225">
                <a:noFill/>
                <a:prstDash val="solid"/>
              </a:ln>
            </a:endParaRPr>
          </a:p>
          <a:p>
            <a:pPr algn="ctr"/>
            <a:r>
              <a:rPr lang="en-US" sz="5400" b="1" dirty="0" smtClean="0">
                <a:ln w="22225">
                  <a:noFill/>
                  <a:prstDash val="solid"/>
                </a:ln>
              </a:rPr>
              <a:t>Clínica </a:t>
            </a:r>
            <a:r>
              <a:rPr lang="en-US" sz="5400" b="1" dirty="0">
                <a:ln w="22225">
                  <a:noFill/>
                  <a:prstDash val="solid"/>
                </a:ln>
              </a:rPr>
              <a:t>Oftalmológica</a:t>
            </a:r>
            <a:endParaRPr lang="pt-BR" sz="5400" b="1" dirty="0">
              <a:ln w="22225">
                <a:noFill/>
                <a:prstDash val="solid"/>
              </a:ln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10934163" y="5980992"/>
            <a:ext cx="10201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2TBDA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83564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1017431" y="2034862"/>
            <a:ext cx="4597758" cy="4675031"/>
          </a:xfrm>
          <a:prstGeom prst="rect">
            <a:avLst/>
          </a:prstGeom>
          <a:noFill/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75773"/>
            <a:ext cx="6875888" cy="3867687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2102899" y="901521"/>
            <a:ext cx="267009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400" dirty="0" smtClean="0"/>
              <a:t>DEADLOCK</a:t>
            </a:r>
            <a:endParaRPr lang="pt-BR" dirty="0"/>
          </a:p>
        </p:txBody>
      </p:sp>
      <p:sp>
        <p:nvSpPr>
          <p:cNvPr id="7" name="TextBox 22"/>
          <p:cNvSpPr txBox="1"/>
          <p:nvPr/>
        </p:nvSpPr>
        <p:spPr>
          <a:xfrm>
            <a:off x="7602830" y="3493953"/>
            <a:ext cx="30866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sz="6000" dirty="0" smtClean="0">
                <a:latin typeface="Agency FB" panose="020B0503020202020204" pitchFamily="34" charset="0"/>
              </a:rPr>
              <a:t>LOCK CLIN</a:t>
            </a:r>
            <a:endParaRPr lang="en-US" sz="6000" dirty="0">
              <a:latin typeface="Agency FB" panose="020B0503020202020204" pitchFamily="34" charset="0"/>
            </a:endParaRPr>
          </a:p>
        </p:txBody>
      </p:sp>
      <p:sp>
        <p:nvSpPr>
          <p:cNvPr id="9" name="Retângulo 8"/>
          <p:cNvSpPr/>
          <p:nvPr/>
        </p:nvSpPr>
        <p:spPr>
          <a:xfrm>
            <a:off x="7431110" y="3335628"/>
            <a:ext cx="3000777" cy="1442434"/>
          </a:xfrm>
          <a:prstGeom prst="rect">
            <a:avLst/>
          </a:prstGeom>
          <a:noFill/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CaixaDeTexto 9"/>
          <p:cNvSpPr txBox="1"/>
          <p:nvPr/>
        </p:nvSpPr>
        <p:spPr>
          <a:xfrm>
            <a:off x="7761797" y="901521"/>
            <a:ext cx="255114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400" dirty="0" smtClean="0"/>
              <a:t>LOCK CLIN</a:t>
            </a:r>
            <a:endParaRPr lang="pt-BR" dirty="0"/>
          </a:p>
        </p:txBody>
      </p:sp>
      <p:pic>
        <p:nvPicPr>
          <p:cNvPr id="1026" name="Picture 2" descr="http://www.cetromaquinas.com.br/wp-content/uploads/2011/07/selo-qualidade-cetromaquina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0082" y="402108"/>
            <a:ext cx="2401028" cy="1768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https://upload.wikimedia.org/wikipedia/commons/d/d4/Fiap-logo-novo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5373" y="6272011"/>
            <a:ext cx="1509939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1618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As clínicas que utilizam o ERP não detem informações necessárias para o controle de convênios (Qual é mais utilizado e menos utilizado).</a:t>
            </a:r>
          </a:p>
          <a:p>
            <a:r>
              <a:rPr lang="pt-BR" dirty="0" smtClean="0"/>
              <a:t>Controle de procura de convênios que não fazem parte do catálogo de convênios da clínica.</a:t>
            </a:r>
          </a:p>
          <a:p>
            <a:r>
              <a:rPr lang="pt-BR" dirty="0" smtClean="0"/>
              <a:t>Controle de qualidade do atendimento.</a:t>
            </a:r>
          </a:p>
          <a:p>
            <a:r>
              <a:rPr lang="pt-BR" dirty="0" smtClean="0"/>
              <a:t>Controle da frequência do paciente.</a:t>
            </a:r>
          </a:p>
          <a:p>
            <a:endParaRPr lang="en-US" dirty="0"/>
          </a:p>
        </p:txBody>
      </p:sp>
      <p:sp>
        <p:nvSpPr>
          <p:cNvPr id="4" name="Retângulo 3"/>
          <p:cNvSpPr/>
          <p:nvPr/>
        </p:nvSpPr>
        <p:spPr>
          <a:xfrm>
            <a:off x="4027164" y="365803"/>
            <a:ext cx="413767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Oportunidade</a:t>
            </a:r>
            <a:endParaRPr lang="pt-BR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5" name="Picture 2" descr="https://upload.wikimedia.org/wikipedia/commons/d/d4/Fiap-logo-novo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5373" y="6272011"/>
            <a:ext cx="1509939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0031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Atráves da ferramenta de BI os gestores poderão tomar suas decisões de forma mais rápida e eficaz.</a:t>
            </a:r>
          </a:p>
          <a:p>
            <a:r>
              <a:rPr lang="pt-BR" dirty="0" smtClean="0"/>
              <a:t>A nossa solução propõe gerar informações analíticas e sintéticas através de uma ferramenta de BI. Para os gestores administrarem melhor sua clínica.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Retângulo 3"/>
          <p:cNvSpPr/>
          <p:nvPr/>
        </p:nvSpPr>
        <p:spPr>
          <a:xfrm>
            <a:off x="4908495" y="391560"/>
            <a:ext cx="237501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dirty="0"/>
              <a:t>Solução</a:t>
            </a:r>
            <a:endParaRPr lang="pt-BR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5" name="Picture 2" descr="https://upload.wikimedia.org/wikipedia/commons/d/d4/Fiap-logo-novo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5373" y="6272011"/>
            <a:ext cx="1509939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6529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dead_lock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25122" y="1825625"/>
            <a:ext cx="7741755" cy="4351338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4908495" y="391560"/>
            <a:ext cx="237501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dirty="0"/>
              <a:t>Solução</a:t>
            </a:r>
            <a:endParaRPr lang="pt-BR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6" name="Picture 2" descr="https://upload.wikimedia.org/wikipedia/commons/d/d4/Fiap-logo-novo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5373" y="6272011"/>
            <a:ext cx="1509939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1473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Temos uma grande oportunidade de mercado para oferecer o produto para outras clínicas que não utilizam o ERP.</a:t>
            </a:r>
          </a:p>
          <a:p>
            <a:r>
              <a:rPr lang="pt-BR" dirty="0" smtClean="0"/>
              <a:t>As clínicas que utilizam o ERP EMED não dispõem de uma ferramenta de BI.</a:t>
            </a:r>
          </a:p>
        </p:txBody>
      </p:sp>
      <p:sp>
        <p:nvSpPr>
          <p:cNvPr id="5" name="Retângulo 4"/>
          <p:cNvSpPr/>
          <p:nvPr/>
        </p:nvSpPr>
        <p:spPr>
          <a:xfrm>
            <a:off x="3873631" y="391560"/>
            <a:ext cx="444474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dirty="0" smtClean="0"/>
              <a:t>Os diferenciais </a:t>
            </a:r>
            <a:endParaRPr lang="pt-BR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4" name="Picture 2" descr="https://upload.wikimedia.org/wikipedia/commons/d/d4/Fiap-logo-novo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5373" y="6272011"/>
            <a:ext cx="1509939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3890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Todos os objetivos do projeto estão definidos</a:t>
            </a:r>
          </a:p>
          <a:p>
            <a:r>
              <a:rPr lang="pt-BR" dirty="0" smtClean="0"/>
              <a:t>Modelo relacional definido</a:t>
            </a:r>
          </a:p>
          <a:p>
            <a:r>
              <a:rPr lang="pt-BR" dirty="0" smtClean="0"/>
              <a:t>Estamos iniciando a carga</a:t>
            </a:r>
          </a:p>
          <a:p>
            <a:r>
              <a:rPr lang="pt-BR" dirty="0" smtClean="0"/>
              <a:t>Iniciamos a modelagem dimensional</a:t>
            </a:r>
          </a:p>
          <a:p>
            <a:r>
              <a:rPr lang="pt-BR" dirty="0" smtClean="0"/>
              <a:t>Definindo as tabelas fato</a:t>
            </a:r>
          </a:p>
          <a:p>
            <a:endParaRPr lang="en-US" dirty="0"/>
          </a:p>
        </p:txBody>
      </p:sp>
      <p:sp>
        <p:nvSpPr>
          <p:cNvPr id="5" name="Retângulo 4"/>
          <p:cNvSpPr/>
          <p:nvPr/>
        </p:nvSpPr>
        <p:spPr>
          <a:xfrm>
            <a:off x="3560180" y="391560"/>
            <a:ext cx="507164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dirty="0" smtClean="0"/>
              <a:t>Desenvolvimento</a:t>
            </a:r>
            <a:endParaRPr lang="pt-BR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4" name="Picture 2" descr="https://upload.wikimedia.org/wikipedia/commons/d/d4/Fiap-logo-novo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5373" y="6272011"/>
            <a:ext cx="1509939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9003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</a:t>
            </a:r>
            <a:r>
              <a:rPr lang="en-US" dirty="0" err="1" smtClean="0"/>
              <a:t>receita</a:t>
            </a:r>
            <a:r>
              <a:rPr lang="en-US" dirty="0" smtClean="0"/>
              <a:t> </a:t>
            </a:r>
            <a:r>
              <a:rPr lang="en-US" dirty="0" err="1" smtClean="0"/>
              <a:t>será</a:t>
            </a:r>
            <a:r>
              <a:rPr lang="en-US" dirty="0" smtClean="0"/>
              <a:t> </a:t>
            </a:r>
            <a:r>
              <a:rPr lang="en-US" dirty="0" err="1" smtClean="0"/>
              <a:t>feita</a:t>
            </a:r>
            <a:r>
              <a:rPr lang="en-US" dirty="0" smtClean="0"/>
              <a:t> </a:t>
            </a:r>
            <a:r>
              <a:rPr lang="en-US" dirty="0" err="1" smtClean="0"/>
              <a:t>através</a:t>
            </a:r>
            <a:r>
              <a:rPr lang="en-US" dirty="0" smtClean="0"/>
              <a:t> de </a:t>
            </a:r>
            <a:r>
              <a:rPr lang="en-US" dirty="0" err="1" smtClean="0"/>
              <a:t>cobranças</a:t>
            </a:r>
            <a:r>
              <a:rPr lang="en-US" dirty="0" smtClean="0"/>
              <a:t> </a:t>
            </a:r>
            <a:r>
              <a:rPr lang="en-US" dirty="0" err="1" smtClean="0"/>
              <a:t>pelo</a:t>
            </a:r>
            <a:r>
              <a:rPr lang="en-US" dirty="0" smtClean="0"/>
              <a:t> </a:t>
            </a:r>
            <a:r>
              <a:rPr lang="en-US" dirty="0" err="1" smtClean="0"/>
              <a:t>serviço</a:t>
            </a:r>
            <a:r>
              <a:rPr lang="en-US" dirty="0" smtClean="0"/>
              <a:t> </a:t>
            </a:r>
            <a:r>
              <a:rPr lang="en-US" dirty="0" err="1" smtClean="0"/>
              <a:t>realizado</a:t>
            </a:r>
            <a:r>
              <a:rPr lang="en-US" dirty="0"/>
              <a:t>.</a:t>
            </a:r>
          </a:p>
        </p:txBody>
      </p:sp>
      <p:sp>
        <p:nvSpPr>
          <p:cNvPr id="5" name="Retângulo 4"/>
          <p:cNvSpPr/>
          <p:nvPr/>
        </p:nvSpPr>
        <p:spPr>
          <a:xfrm>
            <a:off x="4064068" y="391560"/>
            <a:ext cx="406386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dirty="0" smtClean="0"/>
              <a:t>Remuneração</a:t>
            </a:r>
            <a:endParaRPr lang="pt-BR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4" name="Picture 2" descr="https://upload.wikimedia.org/wikipedia/commons/d/d4/Fiap-logo-novo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5373" y="6272011"/>
            <a:ext cx="1509939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2871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</TotalTime>
  <Words>207</Words>
  <Application>Microsoft Office PowerPoint</Application>
  <PresentationFormat>Widescreen</PresentationFormat>
  <Paragraphs>30</Paragraphs>
  <Slides>8</Slides>
  <Notes>0</Notes>
  <HiddenSlides>0</HiddenSlides>
  <MMClips>1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8</vt:i4>
      </vt:variant>
    </vt:vector>
  </HeadingPairs>
  <TitlesOfParts>
    <vt:vector size="13" baseType="lpstr">
      <vt:lpstr>Agency FB</vt:lpstr>
      <vt:lpstr>Arial</vt:lpstr>
      <vt:lpstr>Calibri</vt:lpstr>
      <vt:lpstr>Calibri Light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>FIAP VSTP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Business Intelligence – Clínica Oftalmológica</dc:title>
  <dc:creator>FIAP</dc:creator>
  <cp:lastModifiedBy>Windows User</cp:lastModifiedBy>
  <cp:revision>14</cp:revision>
  <dcterms:created xsi:type="dcterms:W3CDTF">2016-04-13T13:36:44Z</dcterms:created>
  <dcterms:modified xsi:type="dcterms:W3CDTF">2016-04-13T20:02:46Z</dcterms:modified>
</cp:coreProperties>
</file>